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98" d="100"/>
          <a:sy n="98" d="100"/>
        </p:scale>
        <p:origin x="-96" y="-1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23FF7B-5B5A-4FE8-BC77-286B4C55065E}" type="datetimeFigureOut">
              <a:rPr lang="en-US" smtClean="0"/>
              <a:t>11/19/15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6AC71E-6339-424C-BFE6-C11595FB479B}" type="slidenum">
              <a:rPr lang="en-US" smtClean="0"/>
              <a:t>‹#›</a:t>
            </a:fld>
            <a:endParaRPr lang="en-US"/>
          </a:p>
        </p:txBody>
      </p:sp>
    </p:spTree>
    <p:extLst>
      <p:ext uri="{BB962C8B-B14F-4D97-AF65-F5344CB8AC3E}">
        <p14:creationId xmlns:p14="http://schemas.microsoft.com/office/powerpoint/2010/main" val="3447386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23FF7B-5B5A-4FE8-BC77-286B4C55065E}" type="datetimeFigureOut">
              <a:rPr lang="en-US" smtClean="0"/>
              <a:t>11/19/15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6AC71E-6339-424C-BFE6-C11595FB479B}" type="slidenum">
              <a:rPr lang="en-US" smtClean="0"/>
              <a:t>‹#›</a:t>
            </a:fld>
            <a:endParaRPr lang="en-US"/>
          </a:p>
        </p:txBody>
      </p:sp>
    </p:spTree>
    <p:extLst>
      <p:ext uri="{BB962C8B-B14F-4D97-AF65-F5344CB8AC3E}">
        <p14:creationId xmlns:p14="http://schemas.microsoft.com/office/powerpoint/2010/main" val="201936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23FF7B-5B5A-4FE8-BC77-286B4C55065E}" type="datetimeFigureOut">
              <a:rPr lang="en-US" smtClean="0"/>
              <a:t>11/19/15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6AC71E-6339-424C-BFE6-C11595FB479B}" type="slidenum">
              <a:rPr lang="en-US" smtClean="0"/>
              <a:t>‹#›</a:t>
            </a:fld>
            <a:endParaRPr lang="en-US"/>
          </a:p>
        </p:txBody>
      </p:sp>
    </p:spTree>
    <p:extLst>
      <p:ext uri="{BB962C8B-B14F-4D97-AF65-F5344CB8AC3E}">
        <p14:creationId xmlns:p14="http://schemas.microsoft.com/office/powerpoint/2010/main" val="4215572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23FF7B-5B5A-4FE8-BC77-286B4C55065E}" type="datetimeFigureOut">
              <a:rPr lang="en-US" smtClean="0"/>
              <a:t>11/19/15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6AC71E-6339-424C-BFE6-C11595FB479B}" type="slidenum">
              <a:rPr lang="en-US" smtClean="0"/>
              <a:t>‹#›</a:t>
            </a:fld>
            <a:endParaRPr lang="en-US"/>
          </a:p>
        </p:txBody>
      </p:sp>
    </p:spTree>
    <p:extLst>
      <p:ext uri="{BB962C8B-B14F-4D97-AF65-F5344CB8AC3E}">
        <p14:creationId xmlns:p14="http://schemas.microsoft.com/office/powerpoint/2010/main" val="143879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23FF7B-5B5A-4FE8-BC77-286B4C55065E}" type="datetimeFigureOut">
              <a:rPr lang="en-US" smtClean="0"/>
              <a:t>11/19/15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6AC71E-6339-424C-BFE6-C11595FB479B}" type="slidenum">
              <a:rPr lang="en-US" smtClean="0"/>
              <a:t>‹#›</a:t>
            </a:fld>
            <a:endParaRPr lang="en-US"/>
          </a:p>
        </p:txBody>
      </p:sp>
    </p:spTree>
    <p:extLst>
      <p:ext uri="{BB962C8B-B14F-4D97-AF65-F5344CB8AC3E}">
        <p14:creationId xmlns:p14="http://schemas.microsoft.com/office/powerpoint/2010/main" val="189838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23FF7B-5B5A-4FE8-BC77-286B4C55065E}" type="datetimeFigureOut">
              <a:rPr lang="en-US" smtClean="0"/>
              <a:t>11/19/15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6AC71E-6339-424C-BFE6-C11595FB479B}" type="slidenum">
              <a:rPr lang="en-US" smtClean="0"/>
              <a:t>‹#›</a:t>
            </a:fld>
            <a:endParaRPr lang="en-US"/>
          </a:p>
        </p:txBody>
      </p:sp>
    </p:spTree>
    <p:extLst>
      <p:ext uri="{BB962C8B-B14F-4D97-AF65-F5344CB8AC3E}">
        <p14:creationId xmlns:p14="http://schemas.microsoft.com/office/powerpoint/2010/main" val="959070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23FF7B-5B5A-4FE8-BC77-286B4C55065E}" type="datetimeFigureOut">
              <a:rPr lang="en-US" smtClean="0"/>
              <a:t>11/19/15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6AC71E-6339-424C-BFE6-C11595FB479B}" type="slidenum">
              <a:rPr lang="en-US" smtClean="0"/>
              <a:t>‹#›</a:t>
            </a:fld>
            <a:endParaRPr lang="en-US"/>
          </a:p>
        </p:txBody>
      </p:sp>
    </p:spTree>
    <p:extLst>
      <p:ext uri="{BB962C8B-B14F-4D97-AF65-F5344CB8AC3E}">
        <p14:creationId xmlns:p14="http://schemas.microsoft.com/office/powerpoint/2010/main" val="3479181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23FF7B-5B5A-4FE8-BC77-286B4C55065E}" type="datetimeFigureOut">
              <a:rPr lang="en-US" smtClean="0"/>
              <a:t>11/19/15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6AC71E-6339-424C-BFE6-C11595FB479B}" type="slidenum">
              <a:rPr lang="en-US" smtClean="0"/>
              <a:t>‹#›</a:t>
            </a:fld>
            <a:endParaRPr lang="en-US"/>
          </a:p>
        </p:txBody>
      </p:sp>
    </p:spTree>
    <p:extLst>
      <p:ext uri="{BB962C8B-B14F-4D97-AF65-F5344CB8AC3E}">
        <p14:creationId xmlns:p14="http://schemas.microsoft.com/office/powerpoint/2010/main" val="3875690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23FF7B-5B5A-4FE8-BC77-286B4C55065E}" type="datetimeFigureOut">
              <a:rPr lang="en-US" smtClean="0"/>
              <a:t>11/19/15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6AC71E-6339-424C-BFE6-C11595FB479B}" type="slidenum">
              <a:rPr lang="en-US" smtClean="0"/>
              <a:t>‹#›</a:t>
            </a:fld>
            <a:endParaRPr lang="en-US"/>
          </a:p>
        </p:txBody>
      </p:sp>
    </p:spTree>
    <p:extLst>
      <p:ext uri="{BB962C8B-B14F-4D97-AF65-F5344CB8AC3E}">
        <p14:creationId xmlns:p14="http://schemas.microsoft.com/office/powerpoint/2010/main" val="3504170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23FF7B-5B5A-4FE8-BC77-286B4C55065E}" type="datetimeFigureOut">
              <a:rPr lang="en-US" smtClean="0"/>
              <a:t>11/19/15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6AC71E-6339-424C-BFE6-C11595FB479B}" type="slidenum">
              <a:rPr lang="en-US" smtClean="0"/>
              <a:t>‹#›</a:t>
            </a:fld>
            <a:endParaRPr lang="en-US"/>
          </a:p>
        </p:txBody>
      </p:sp>
    </p:spTree>
    <p:extLst>
      <p:ext uri="{BB962C8B-B14F-4D97-AF65-F5344CB8AC3E}">
        <p14:creationId xmlns:p14="http://schemas.microsoft.com/office/powerpoint/2010/main" val="2840173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23FF7B-5B5A-4FE8-BC77-286B4C55065E}" type="datetimeFigureOut">
              <a:rPr lang="en-US" smtClean="0"/>
              <a:t>11/19/15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6AC71E-6339-424C-BFE6-C11595FB479B}" type="slidenum">
              <a:rPr lang="en-US" smtClean="0"/>
              <a:t>‹#›</a:t>
            </a:fld>
            <a:endParaRPr lang="en-US"/>
          </a:p>
        </p:txBody>
      </p:sp>
    </p:spTree>
    <p:extLst>
      <p:ext uri="{BB962C8B-B14F-4D97-AF65-F5344CB8AC3E}">
        <p14:creationId xmlns:p14="http://schemas.microsoft.com/office/powerpoint/2010/main" val="288732092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23FF7B-5B5A-4FE8-BC77-286B4C55065E}" type="datetimeFigureOut">
              <a:rPr lang="en-US" smtClean="0"/>
              <a:t>11/19/15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6AC71E-6339-424C-BFE6-C11595FB479B}" type="slidenum">
              <a:rPr lang="en-US" smtClean="0"/>
              <a:t>‹#›</a:t>
            </a:fld>
            <a:endParaRPr lang="en-US"/>
          </a:p>
        </p:txBody>
      </p:sp>
    </p:spTree>
    <p:extLst>
      <p:ext uri="{BB962C8B-B14F-4D97-AF65-F5344CB8AC3E}">
        <p14:creationId xmlns:p14="http://schemas.microsoft.com/office/powerpoint/2010/main" val="363139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94013"/>
            <a:ext cx="9144000" cy="5410640"/>
          </a:xfrm>
        </p:spPr>
        <p:txBody>
          <a:bodyPr anchor="t">
            <a:noAutofit/>
          </a:bodyPr>
          <a:lstStyle/>
          <a:p>
            <a:pPr lvl="0" algn="l"/>
            <a:r>
              <a:rPr lang="en-US" sz="2000" b="1" dirty="0" smtClean="0"/>
              <a:t>(1) How </a:t>
            </a:r>
            <a:r>
              <a:rPr lang="en-US" sz="2000" b="1" dirty="0"/>
              <a:t>faster-moving vehicles may safely overtake bicycles on roadways where sight distance may be </a:t>
            </a:r>
            <a:r>
              <a:rPr lang="en-US" sz="2000" b="1" dirty="0" smtClean="0"/>
              <a:t>inhibited</a:t>
            </a:r>
            <a:r>
              <a:rPr lang="en-US" sz="1800" b="1" dirty="0" smtClean="0"/>
              <a:t/>
            </a:r>
            <a:br>
              <a:rPr lang="en-US" sz="1800" b="1" dirty="0" smtClean="0"/>
            </a:br>
            <a:r>
              <a:rPr lang="en-US" sz="1800" dirty="0" smtClean="0"/>
              <a:t>	</a:t>
            </a:r>
            <a:r>
              <a:rPr lang="en-US" sz="1800" b="1" i="1" dirty="0" smtClean="0"/>
              <a:t>Action</a:t>
            </a:r>
            <a:r>
              <a:rPr lang="en-US" sz="1800" b="1" i="1" dirty="0"/>
              <a:t>:</a:t>
            </a:r>
            <a:r>
              <a:rPr lang="en-US" sz="1800" dirty="0"/>
              <a:t> The committee </a:t>
            </a:r>
            <a:r>
              <a:rPr lang="en-US" sz="1800" dirty="0" smtClean="0"/>
              <a:t>voted to carry </a:t>
            </a:r>
            <a:r>
              <a:rPr lang="en-US" sz="1800" dirty="0"/>
              <a:t>forward draft language </a:t>
            </a:r>
            <a:r>
              <a:rPr lang="en-US" sz="1800" dirty="0" smtClean="0"/>
              <a:t>regarding passing 	bicyclists </a:t>
            </a:r>
            <a:r>
              <a:rPr lang="en-US" sz="1800" dirty="0"/>
              <a:t>over the double yellow center line. That language was proposed as an </a:t>
            </a:r>
            <a:r>
              <a:rPr lang="en-US" sz="1800" dirty="0" smtClean="0"/>
              <a:t>	amendment </a:t>
            </a:r>
            <a:r>
              <a:rPr lang="en-US" sz="1800" dirty="0"/>
              <a:t>to existing law. </a:t>
            </a:r>
            <a:r>
              <a:rPr lang="en-US" sz="1800" dirty="0" smtClean="0"/>
              <a:t/>
            </a:r>
            <a:br>
              <a:rPr lang="en-US" sz="1800" dirty="0" smtClean="0"/>
            </a:br>
            <a:r>
              <a:rPr lang="en-US" sz="1800" dirty="0"/>
              <a:t/>
            </a:r>
            <a:br>
              <a:rPr lang="en-US" sz="1800" dirty="0"/>
            </a:br>
            <a:r>
              <a:rPr lang="en-US" sz="1800" dirty="0" smtClean="0"/>
              <a:t>	</a:t>
            </a:r>
            <a:r>
              <a:rPr lang="en-US" sz="1800" b="1" i="1" dirty="0" smtClean="0"/>
              <a:t>§ 20-150.  Limitations on privilege of overtaking and passing.</a:t>
            </a:r>
            <a:r>
              <a:rPr lang="en-US" sz="1800" dirty="0" smtClean="0"/>
              <a:t/>
            </a:r>
            <a:br>
              <a:rPr lang="en-US" sz="1800" dirty="0" smtClean="0"/>
            </a:br>
            <a:r>
              <a:rPr lang="en-US" sz="1800" dirty="0" smtClean="0"/>
              <a:t>		(e1) Defense. -  It shall be a defense to a violation of sub-section (e) of this 		        section if the operator of a motor vehicle shows all of the following:</a:t>
            </a:r>
            <a:br>
              <a:rPr lang="en-US" sz="1800" dirty="0" smtClean="0"/>
            </a:br>
            <a:r>
              <a:rPr lang="en-US" sz="1800" dirty="0" smtClean="0"/>
              <a:t/>
            </a:r>
            <a:br>
              <a:rPr lang="en-US" sz="1800" dirty="0" smtClean="0"/>
            </a:br>
            <a:r>
              <a:rPr lang="en-US" sz="1800" dirty="0" smtClean="0"/>
              <a:t>		(1) Is overtaking and passing a bicycle or bicycles as defined by 20-171.1  		      proceeding in the same direction, </a:t>
            </a:r>
            <a:br>
              <a:rPr lang="en-US" sz="1800" dirty="0" smtClean="0"/>
            </a:br>
            <a:r>
              <a:rPr lang="en-US" sz="1800" dirty="0" smtClean="0"/>
              <a:t>		(2) Is in compliance with subsections (a), (b), (c), and (d) of this section.</a:t>
            </a:r>
            <a:br>
              <a:rPr lang="en-US" sz="1800" dirty="0" smtClean="0"/>
            </a:br>
            <a:r>
              <a:rPr lang="en-US" sz="1800" dirty="0" smtClean="0"/>
              <a:t>		(3) Provides a minimum of 4’ or completely enters the left lane.</a:t>
            </a:r>
            <a:br>
              <a:rPr lang="en-US" sz="1800" dirty="0" smtClean="0"/>
            </a:br>
            <a:r>
              <a:rPr lang="en-US" sz="1800" dirty="0" smtClean="0"/>
              <a:t>		(4) And the operators of bicycles that will be passed has not provided signal 		      of their intention to perform a left turn.</a:t>
            </a:r>
            <a:br>
              <a:rPr lang="en-US" sz="1800" dirty="0" smtClean="0"/>
            </a:br>
            <a:r>
              <a:rPr lang="en-US" sz="1800" dirty="0" smtClean="0"/>
              <a:t>		(5) And did not interfere with the bicycle(s) being passed</a:t>
            </a:r>
            <a:br>
              <a:rPr lang="en-US" sz="1800" dirty="0" smtClean="0"/>
            </a:br>
            <a:endParaRPr lang="en-US" sz="1800" dirty="0"/>
          </a:p>
        </p:txBody>
      </p:sp>
      <p:sp>
        <p:nvSpPr>
          <p:cNvPr id="4" name="TextBox 3"/>
          <p:cNvSpPr txBox="1"/>
          <p:nvPr/>
        </p:nvSpPr>
        <p:spPr>
          <a:xfrm>
            <a:off x="1524000" y="473725"/>
            <a:ext cx="9144000" cy="461665"/>
          </a:xfrm>
          <a:prstGeom prst="rect">
            <a:avLst/>
          </a:prstGeom>
          <a:noFill/>
        </p:spPr>
        <p:txBody>
          <a:bodyPr wrap="square" rtlCol="0">
            <a:spAutoFit/>
          </a:bodyPr>
          <a:lstStyle/>
          <a:p>
            <a:r>
              <a:rPr lang="en-US" sz="2400" dirty="0" smtClean="0"/>
              <a:t>HB 232, (1) – (3) </a:t>
            </a:r>
            <a:endParaRPr lang="en-US" sz="2400" dirty="0"/>
          </a:p>
        </p:txBody>
      </p:sp>
    </p:spTree>
    <p:extLst>
      <p:ext uri="{BB962C8B-B14F-4D97-AF65-F5344CB8AC3E}">
        <p14:creationId xmlns:p14="http://schemas.microsoft.com/office/powerpoint/2010/main" val="419331798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50346"/>
            <a:ext cx="9144000" cy="5357308"/>
          </a:xfrm>
        </p:spPr>
        <p:txBody>
          <a:bodyPr anchor="t">
            <a:noAutofit/>
          </a:bodyPr>
          <a:lstStyle/>
          <a:p>
            <a:pPr lvl="0" algn="l"/>
            <a:r>
              <a:rPr lang="en-US" sz="2000" b="1" dirty="0" smtClean="0"/>
              <a:t>(2) Whether </a:t>
            </a:r>
            <a:r>
              <a:rPr lang="en-US" sz="2000" b="1" dirty="0"/>
              <a:t>bicyclists on a roadway should be required to ride single file or allowed to ride two or more abreast. </a:t>
            </a:r>
            <a:r>
              <a:rPr lang="en-US" sz="2000" b="1" dirty="0" smtClean="0"/>
              <a:t/>
            </a:r>
            <a:br>
              <a:rPr lang="en-US" sz="2000" b="1" dirty="0" smtClean="0"/>
            </a:br>
            <a:r>
              <a:rPr lang="en-US" sz="2000" dirty="0" smtClean="0"/>
              <a:t>	</a:t>
            </a:r>
            <a:r>
              <a:rPr lang="en-US" sz="1800" b="1" i="1" dirty="0" smtClean="0"/>
              <a:t>Action</a:t>
            </a:r>
            <a:r>
              <a:rPr lang="en-US" sz="1800" b="1" i="1" dirty="0"/>
              <a:t>: </a:t>
            </a:r>
            <a:r>
              <a:rPr lang="en-US" sz="1800" dirty="0"/>
              <a:t>The committee tabled the issue of riding two </a:t>
            </a:r>
            <a:r>
              <a:rPr lang="en-US" sz="1800" dirty="0" smtClean="0"/>
              <a:t>abreast and formed </a:t>
            </a:r>
            <a:r>
              <a:rPr lang="en-US" sz="1800" dirty="0"/>
              <a:t>a work group </a:t>
            </a:r>
            <a:r>
              <a:rPr lang="en-US" sz="1800" dirty="0" smtClean="0"/>
              <a:t>	to further </a:t>
            </a:r>
            <a:r>
              <a:rPr lang="en-US" sz="1800" dirty="0"/>
              <a:t>discuss the conditions under which cyclists may ride two </a:t>
            </a:r>
            <a:r>
              <a:rPr lang="en-US" sz="1800" dirty="0" smtClean="0"/>
              <a:t>abreast.</a:t>
            </a:r>
            <a:r>
              <a:rPr lang="en-US" sz="1800" b="1" i="1" dirty="0" smtClean="0"/>
              <a:t> </a:t>
            </a:r>
            <a:br>
              <a:rPr lang="en-US" sz="1800" b="1" i="1" dirty="0" smtClean="0"/>
            </a:br>
            <a:r>
              <a:rPr lang="en-US" sz="1800" b="1" i="1" dirty="0" smtClean="0"/>
              <a:t/>
            </a:r>
            <a:br>
              <a:rPr lang="en-US" sz="1800" b="1" i="1" dirty="0" smtClean="0"/>
            </a:br>
            <a:r>
              <a:rPr lang="en-US" sz="1800" b="1" i="1" dirty="0"/>
              <a:t/>
            </a:r>
            <a:br>
              <a:rPr lang="en-US" sz="1800" b="1" i="1" dirty="0"/>
            </a:br>
            <a:r>
              <a:rPr lang="en-US" sz="2000" dirty="0"/>
              <a:t/>
            </a:r>
            <a:br>
              <a:rPr lang="en-US" sz="2000" dirty="0"/>
            </a:br>
            <a:r>
              <a:rPr lang="en-US" sz="2000" b="1" dirty="0" smtClean="0"/>
              <a:t>(3) Whether </a:t>
            </a:r>
            <a:r>
              <a:rPr lang="en-US" sz="2000" b="1" dirty="0"/>
              <a:t>bicyclists should be required to carry a form of identification</a:t>
            </a:r>
            <a:r>
              <a:rPr lang="en-US" sz="1800" dirty="0"/>
              <a:t/>
            </a:r>
            <a:br>
              <a:rPr lang="en-US" sz="1800" dirty="0"/>
            </a:br>
            <a:r>
              <a:rPr lang="en-US" sz="1800" dirty="0" smtClean="0"/>
              <a:t>	</a:t>
            </a:r>
            <a:r>
              <a:rPr lang="en-US" sz="1800" b="1" i="1" dirty="0" smtClean="0"/>
              <a:t>Action</a:t>
            </a:r>
            <a:r>
              <a:rPr lang="en-US" sz="1800" b="1" i="1" dirty="0"/>
              <a:t>: </a:t>
            </a:r>
            <a:r>
              <a:rPr lang="en-US" sz="1800" dirty="0"/>
              <a:t>The committee voted not to carry forward the requirement of cyclists carrying </a:t>
            </a:r>
            <a:r>
              <a:rPr lang="en-US" sz="1800" dirty="0" smtClean="0"/>
              <a:t>	identification</a:t>
            </a:r>
            <a:r>
              <a:rPr lang="en-US" sz="1800" dirty="0"/>
              <a:t>.</a:t>
            </a:r>
            <a:r>
              <a:rPr lang="en-US" sz="1800" b="1" i="1" dirty="0"/>
              <a:t> </a:t>
            </a:r>
            <a:r>
              <a:rPr lang="en-US" sz="1800" dirty="0"/>
              <a:t/>
            </a:r>
            <a:br>
              <a:rPr lang="en-US" sz="1800" dirty="0"/>
            </a:br>
            <a:endParaRPr lang="en-US" sz="1800" dirty="0"/>
          </a:p>
        </p:txBody>
      </p:sp>
    </p:spTree>
    <p:extLst>
      <p:ext uri="{BB962C8B-B14F-4D97-AF65-F5344CB8AC3E}">
        <p14:creationId xmlns:p14="http://schemas.microsoft.com/office/powerpoint/2010/main" val="276931809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00692"/>
            <a:ext cx="9144000" cy="5357308"/>
          </a:xfrm>
        </p:spPr>
        <p:txBody>
          <a:bodyPr anchor="t">
            <a:noAutofit/>
          </a:bodyPr>
          <a:lstStyle/>
          <a:p>
            <a:pPr lvl="0" algn="l">
              <a:tabLst>
                <a:tab pos="914400" algn="l"/>
              </a:tabLst>
            </a:pPr>
            <a:r>
              <a:rPr lang="en-US" sz="2000" b="1" dirty="0" smtClean="0"/>
              <a:t>1) Visibility </a:t>
            </a:r>
            <a:r>
              <a:rPr lang="en-US" sz="2000" b="1" dirty="0"/>
              <a:t>(clothing or other reflective gear) and lighting requirements</a:t>
            </a:r>
            <a:r>
              <a:rPr lang="en-US" sz="2000" dirty="0"/>
              <a:t/>
            </a:r>
            <a:br>
              <a:rPr lang="en-US" sz="2000" dirty="0"/>
            </a:br>
            <a:r>
              <a:rPr lang="en-US" sz="2000" dirty="0" smtClean="0"/>
              <a:t>	</a:t>
            </a:r>
            <a:r>
              <a:rPr lang="en-US" sz="1800" b="1" i="1" dirty="0" smtClean="0"/>
              <a:t>Action</a:t>
            </a:r>
            <a:r>
              <a:rPr lang="en-US" sz="1800" b="1" i="1" dirty="0"/>
              <a:t>:</a:t>
            </a:r>
            <a:r>
              <a:rPr lang="en-US" sz="1800" dirty="0"/>
              <a:t> The committee voted to carry forward language that specifies a requirement for </a:t>
            </a:r>
            <a:r>
              <a:rPr lang="en-US" sz="1800" dirty="0" smtClean="0"/>
              <a:t>	either </a:t>
            </a:r>
            <a:r>
              <a:rPr lang="en-US" sz="1800" dirty="0"/>
              <a:t>a rear light or clothing/vest that is sufficiently reflective. </a:t>
            </a:r>
            <a:r>
              <a:rPr lang="en-US" sz="2000" dirty="0"/>
              <a:t/>
            </a:r>
            <a:br>
              <a:rPr lang="en-US" sz="2000" dirty="0"/>
            </a:br>
            <a:r>
              <a:rPr lang="en-US" sz="2000" dirty="0"/>
              <a:t> </a:t>
            </a:r>
            <a:br>
              <a:rPr lang="en-US" sz="2000" dirty="0"/>
            </a:br>
            <a:r>
              <a:rPr lang="en-US" sz="2000" b="1" dirty="0" smtClean="0"/>
              <a:t>2) Options </a:t>
            </a:r>
            <a:r>
              <a:rPr lang="en-US" sz="2000" b="1" dirty="0"/>
              <a:t>for hand signals for turning </a:t>
            </a:r>
            <a:r>
              <a:rPr lang="en-US" sz="2000" dirty="0"/>
              <a:t/>
            </a:r>
            <a:br>
              <a:rPr lang="en-US" sz="2000" dirty="0"/>
            </a:br>
            <a:r>
              <a:rPr lang="en-US" sz="2000" dirty="0" smtClean="0"/>
              <a:t>	</a:t>
            </a:r>
            <a:r>
              <a:rPr lang="en-US" sz="1800" b="1" i="1" dirty="0" smtClean="0"/>
              <a:t>Action</a:t>
            </a:r>
            <a:r>
              <a:rPr lang="en-US" sz="1800" b="1" i="1" dirty="0"/>
              <a:t>:</a:t>
            </a:r>
            <a:r>
              <a:rPr lang="en-US" sz="1800" dirty="0"/>
              <a:t>  The committee voted to carry forward language adding “or right hand” to </a:t>
            </a:r>
            <a:r>
              <a:rPr lang="en-US" sz="1800" dirty="0" smtClean="0"/>
              <a:t>	existing </a:t>
            </a:r>
            <a:r>
              <a:rPr lang="en-US" sz="1800" dirty="0"/>
              <a:t>laws to allow cyclists to signal a right turn with their right arm. </a:t>
            </a:r>
            <a:r>
              <a:rPr lang="en-US" sz="1800" dirty="0" smtClean="0"/>
              <a:t/>
            </a:r>
            <a:br>
              <a:rPr lang="en-US" sz="1800" dirty="0" smtClean="0"/>
            </a:br>
            <a:r>
              <a:rPr lang="en-US" sz="1800" dirty="0"/>
              <a:t/>
            </a:r>
            <a:br>
              <a:rPr lang="en-US" sz="1800" dirty="0"/>
            </a:br>
            <a:r>
              <a:rPr lang="en-US" sz="2000" b="1" dirty="0" smtClean="0"/>
              <a:t>3) 2-foot </a:t>
            </a:r>
            <a:r>
              <a:rPr lang="en-US" sz="2000" b="1" dirty="0"/>
              <a:t>or other passing distance requirements</a:t>
            </a:r>
            <a:r>
              <a:rPr lang="en-US" sz="1800" dirty="0"/>
              <a:t/>
            </a:r>
            <a:br>
              <a:rPr lang="en-US" sz="1800" dirty="0"/>
            </a:br>
            <a:r>
              <a:rPr lang="en-US" sz="1800" dirty="0" smtClean="0"/>
              <a:t>	</a:t>
            </a:r>
            <a:r>
              <a:rPr lang="en-US" sz="1800" b="1" i="1" dirty="0" smtClean="0"/>
              <a:t>Action</a:t>
            </a:r>
            <a:r>
              <a:rPr lang="en-US" sz="1800" b="1" i="1" dirty="0"/>
              <a:t>:</a:t>
            </a:r>
            <a:r>
              <a:rPr lang="en-US" sz="1800" b="1" dirty="0"/>
              <a:t> </a:t>
            </a:r>
            <a:r>
              <a:rPr lang="en-US" sz="1800" dirty="0"/>
              <a:t>The committee passed a motion that action on the issue of safe passing </a:t>
            </a:r>
            <a:r>
              <a:rPr lang="en-US" sz="1800" dirty="0" smtClean="0"/>
              <a:t>	distance </a:t>
            </a:r>
            <a:r>
              <a:rPr lang="en-US" sz="1800" dirty="0"/>
              <a:t>be delayed or deferred, noting in the report that safe passing distance was </a:t>
            </a:r>
            <a:r>
              <a:rPr lang="en-US" sz="1800" dirty="0" smtClean="0"/>
              <a:t>	something </a:t>
            </a:r>
            <a:r>
              <a:rPr lang="en-US" sz="1800" dirty="0"/>
              <a:t>the committee looked at, but had no specific recommendations or action for </a:t>
            </a:r>
            <a:r>
              <a:rPr lang="en-US" sz="1800" dirty="0" smtClean="0"/>
              <a:t>	changes.. </a:t>
            </a:r>
            <a:r>
              <a:rPr lang="en-US" sz="1800" dirty="0"/>
              <a:t/>
            </a:r>
            <a:br>
              <a:rPr lang="en-US" sz="1800" dirty="0"/>
            </a:br>
            <a:endParaRPr lang="en-US" sz="1800" dirty="0"/>
          </a:p>
        </p:txBody>
      </p:sp>
      <p:sp>
        <p:nvSpPr>
          <p:cNvPr id="3" name="TextBox 2"/>
          <p:cNvSpPr txBox="1"/>
          <p:nvPr/>
        </p:nvSpPr>
        <p:spPr>
          <a:xfrm>
            <a:off x="1524000" y="473725"/>
            <a:ext cx="9144000" cy="461665"/>
          </a:xfrm>
          <a:prstGeom prst="rect">
            <a:avLst/>
          </a:prstGeom>
          <a:noFill/>
        </p:spPr>
        <p:txBody>
          <a:bodyPr wrap="square" rtlCol="0">
            <a:spAutoFit/>
          </a:bodyPr>
          <a:lstStyle/>
          <a:p>
            <a:r>
              <a:rPr lang="en-US" sz="2400" dirty="0" smtClean="0"/>
              <a:t>HB 232, (4) : Any other issues determined relevant by the Department</a:t>
            </a:r>
            <a:endParaRPr lang="en-US" sz="2400" dirty="0"/>
          </a:p>
        </p:txBody>
      </p:sp>
    </p:spTree>
    <p:extLst>
      <p:ext uri="{BB962C8B-B14F-4D97-AF65-F5344CB8AC3E}">
        <p14:creationId xmlns:p14="http://schemas.microsoft.com/office/powerpoint/2010/main" val="254765423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50345"/>
            <a:ext cx="9144000" cy="5793673"/>
          </a:xfrm>
        </p:spPr>
        <p:txBody>
          <a:bodyPr anchor="t">
            <a:noAutofit/>
          </a:bodyPr>
          <a:lstStyle/>
          <a:p>
            <a:pPr lvl="0" algn="l"/>
            <a:r>
              <a:rPr lang="en-US" sz="2000" b="1" dirty="0" smtClean="0"/>
              <a:t>4) </a:t>
            </a:r>
            <a:r>
              <a:rPr lang="en-US" sz="2000" b="1" dirty="0"/>
              <a:t>Operating position in </a:t>
            </a:r>
            <a:r>
              <a:rPr lang="en-US" sz="2000" b="1" dirty="0" smtClean="0"/>
              <a:t>roadway</a:t>
            </a:r>
            <a:br>
              <a:rPr lang="en-US" sz="2000" b="1" dirty="0" smtClean="0"/>
            </a:br>
            <a:r>
              <a:rPr lang="en-US" sz="2000" b="1" dirty="0" smtClean="0"/>
              <a:t> </a:t>
            </a:r>
            <a:r>
              <a:rPr lang="en-US" sz="2000" dirty="0" smtClean="0"/>
              <a:t>	</a:t>
            </a:r>
            <a:r>
              <a:rPr lang="en-US" sz="1800" b="1" i="1" dirty="0" smtClean="0"/>
              <a:t>Action</a:t>
            </a:r>
            <a:r>
              <a:rPr lang="en-US" sz="1800" b="1" i="1" dirty="0"/>
              <a:t>:</a:t>
            </a:r>
            <a:r>
              <a:rPr lang="en-US" sz="1800" b="1" dirty="0"/>
              <a:t> </a:t>
            </a:r>
            <a:r>
              <a:rPr lang="en-US" sz="1800" dirty="0"/>
              <a:t>The committee discussed this in context of other issues (such as riding abreast </a:t>
            </a:r>
            <a:r>
              <a:rPr lang="en-US" sz="1800" dirty="0" smtClean="0"/>
              <a:t>	and </a:t>
            </a:r>
            <a:r>
              <a:rPr lang="en-US" sz="1800" dirty="0"/>
              <a:t>informal group rides). The issue may be addressed as part of other issues tabled for </a:t>
            </a:r>
            <a:r>
              <a:rPr lang="en-US" sz="1800" dirty="0" smtClean="0"/>
              <a:t>	the </a:t>
            </a:r>
            <a:r>
              <a:rPr lang="en-US" sz="1800" dirty="0"/>
              <a:t>November discussion. </a:t>
            </a:r>
            <a:r>
              <a:rPr lang="en-US" sz="2000" dirty="0"/>
              <a:t/>
            </a:r>
            <a:br>
              <a:rPr lang="en-US" sz="2000" dirty="0"/>
            </a:br>
            <a:r>
              <a:rPr lang="en-US" sz="2000" dirty="0"/>
              <a:t> </a:t>
            </a:r>
            <a:br>
              <a:rPr lang="en-US" sz="2000" dirty="0"/>
            </a:br>
            <a:r>
              <a:rPr lang="en-US" sz="2000" b="1" dirty="0" smtClean="0"/>
              <a:t>5) Informal </a:t>
            </a:r>
            <a:r>
              <a:rPr lang="en-US" sz="2000" b="1" dirty="0"/>
              <a:t>group ride impacts on rural roadway use and driveway </a:t>
            </a:r>
            <a:r>
              <a:rPr lang="en-US" sz="2000" b="1" dirty="0" smtClean="0"/>
              <a:t>egress</a:t>
            </a:r>
            <a:br>
              <a:rPr lang="en-US" sz="2000" b="1" dirty="0" smtClean="0"/>
            </a:br>
            <a:r>
              <a:rPr lang="en-US" sz="2000" dirty="0" smtClean="0"/>
              <a:t>	</a:t>
            </a:r>
            <a:r>
              <a:rPr lang="en-US" sz="1800" b="1" i="1" dirty="0" smtClean="0"/>
              <a:t>Action</a:t>
            </a:r>
            <a:r>
              <a:rPr lang="en-US" sz="1800" b="1" i="1" dirty="0"/>
              <a:t>:</a:t>
            </a:r>
            <a:r>
              <a:rPr lang="en-US" sz="1800" dirty="0"/>
              <a:t> The committee passed a motion </a:t>
            </a:r>
            <a:r>
              <a:rPr lang="en-US" sz="1800" dirty="0" smtClean="0"/>
              <a:t>that </a:t>
            </a:r>
            <a:r>
              <a:rPr lang="en-US" sz="1800" dirty="0"/>
              <a:t>the report include a </a:t>
            </a:r>
            <a:r>
              <a:rPr lang="en-US" sz="1800" dirty="0" smtClean="0"/>
              <a:t>draft form </a:t>
            </a:r>
            <a:r>
              <a:rPr lang="en-US" sz="1800" dirty="0"/>
              <a:t>resolution </a:t>
            </a:r>
            <a:r>
              <a:rPr lang="en-US" sz="1800" dirty="0" smtClean="0"/>
              <a:t>	for </a:t>
            </a:r>
            <a:r>
              <a:rPr lang="en-US" sz="1800" dirty="0"/>
              <a:t>the Legislature stating a directive to NCDOT to develop </a:t>
            </a:r>
            <a:r>
              <a:rPr lang="en-US" sz="1800" dirty="0" smtClean="0"/>
              <a:t>an educational </a:t>
            </a:r>
            <a:r>
              <a:rPr lang="en-US" sz="1800" dirty="0"/>
              <a:t>and safety </a:t>
            </a:r>
            <a:r>
              <a:rPr lang="en-US" sz="1800" dirty="0" smtClean="0"/>
              <a:t>	initiative </a:t>
            </a:r>
            <a:r>
              <a:rPr lang="en-US" sz="1800" dirty="0"/>
              <a:t>and an outreach strategy around “these issues” and </a:t>
            </a:r>
            <a:r>
              <a:rPr lang="en-US" sz="1800" dirty="0" smtClean="0"/>
              <a:t>for the </a:t>
            </a:r>
            <a:r>
              <a:rPr lang="en-US" sz="1800" dirty="0"/>
              <a:t>required </a:t>
            </a:r>
            <a:r>
              <a:rPr lang="en-US" sz="1800" dirty="0" smtClean="0"/>
              <a:t>	resources</a:t>
            </a:r>
            <a:r>
              <a:rPr lang="en-US" sz="1800" dirty="0"/>
              <a:t>, to be identified, for the program to be carried out. “These </a:t>
            </a:r>
            <a:r>
              <a:rPr lang="en-US" sz="1800" dirty="0" smtClean="0"/>
              <a:t>	issues</a:t>
            </a:r>
            <a:r>
              <a:rPr lang="en-US" sz="1800" dirty="0"/>
              <a:t>” would </a:t>
            </a:r>
            <a:r>
              <a:rPr lang="en-US" sz="1800" dirty="0" smtClean="0"/>
              <a:t>	include </a:t>
            </a:r>
            <a:r>
              <a:rPr lang="en-US" sz="1800" dirty="0"/>
              <a:t>informal group rides. </a:t>
            </a:r>
            <a:r>
              <a:rPr lang="en-US" sz="2000" dirty="0"/>
              <a:t/>
            </a:r>
            <a:br>
              <a:rPr lang="en-US" sz="2000" dirty="0"/>
            </a:br>
            <a:r>
              <a:rPr lang="en-US" sz="2000" dirty="0"/>
              <a:t> </a:t>
            </a:r>
            <a:br>
              <a:rPr lang="en-US" sz="2000" dirty="0"/>
            </a:br>
            <a:r>
              <a:rPr lang="en-US" sz="2000" b="1" dirty="0" smtClean="0"/>
              <a:t>6) Use </a:t>
            </a:r>
            <a:r>
              <a:rPr lang="en-US" sz="2000" b="1" dirty="0"/>
              <a:t>of headphones or texting while </a:t>
            </a:r>
            <a:r>
              <a:rPr lang="en-US" sz="2000" b="1" dirty="0" smtClean="0"/>
              <a:t>cycling</a:t>
            </a:r>
            <a:br>
              <a:rPr lang="en-US" sz="2000" b="1" dirty="0" smtClean="0"/>
            </a:br>
            <a:r>
              <a:rPr lang="en-US" sz="2000" dirty="0" smtClean="0"/>
              <a:t>	</a:t>
            </a:r>
            <a:r>
              <a:rPr lang="en-US" sz="1800" b="1" i="1" dirty="0" smtClean="0"/>
              <a:t>Action</a:t>
            </a:r>
            <a:r>
              <a:rPr lang="en-US" sz="1800" b="1" i="1" dirty="0"/>
              <a:t>:</a:t>
            </a:r>
            <a:r>
              <a:rPr lang="en-US" sz="1800" b="1" dirty="0"/>
              <a:t> </a:t>
            </a:r>
            <a:r>
              <a:rPr lang="en-US" sz="1800" dirty="0"/>
              <a:t>The committee passed a motion </a:t>
            </a:r>
            <a:r>
              <a:rPr lang="en-US" sz="1800" dirty="0" smtClean="0"/>
              <a:t>recommending </a:t>
            </a:r>
            <a:r>
              <a:rPr lang="en-US" sz="1800" dirty="0"/>
              <a:t>to the NCDOT, </a:t>
            </a:r>
            <a:r>
              <a:rPr lang="en-US" sz="1800" dirty="0" smtClean="0"/>
              <a:t>as part </a:t>
            </a:r>
            <a:r>
              <a:rPr lang="en-US" sz="1800" dirty="0"/>
              <a:t>of their </a:t>
            </a:r>
            <a:r>
              <a:rPr lang="en-US" sz="1800" dirty="0" smtClean="0"/>
              <a:t>	educational </a:t>
            </a:r>
            <a:r>
              <a:rPr lang="en-US" sz="1800" dirty="0"/>
              <a:t>outreach strategies that they focus on efforts to inform all </a:t>
            </a:r>
            <a:r>
              <a:rPr lang="en-US" sz="1800" dirty="0" smtClean="0"/>
              <a:t>users </a:t>
            </a:r>
            <a:r>
              <a:rPr lang="en-US" sz="1800" dirty="0"/>
              <a:t>of the </a:t>
            </a:r>
            <a:r>
              <a:rPr lang="en-US" sz="1800" dirty="0" smtClean="0"/>
              <a:t>	transportation </a:t>
            </a:r>
            <a:r>
              <a:rPr lang="en-US" sz="1800" dirty="0"/>
              <a:t>system about the elements of distracted driving, especially </a:t>
            </a:r>
            <a:r>
              <a:rPr lang="en-US" sz="1800" dirty="0" smtClean="0"/>
              <a:t>	operating </a:t>
            </a:r>
            <a:r>
              <a:rPr lang="en-US" sz="1800" dirty="0"/>
              <a:t>a vehicle when the user has on headphones. This includes the use of </a:t>
            </a:r>
            <a:r>
              <a:rPr lang="en-US" sz="1800" dirty="0" smtClean="0"/>
              <a:t>	headphones </a:t>
            </a:r>
            <a:r>
              <a:rPr lang="en-US" sz="1800" dirty="0"/>
              <a:t>while operating a bicycle on a state-owned roadway or on municipal trails.</a:t>
            </a:r>
            <a:r>
              <a:rPr lang="en-US" sz="2000" dirty="0"/>
              <a:t/>
            </a:r>
            <a:br>
              <a:rPr lang="en-US" sz="2000" dirty="0"/>
            </a:br>
            <a:r>
              <a:rPr lang="en-US" sz="1800" dirty="0"/>
              <a:t/>
            </a:r>
            <a:br>
              <a:rPr lang="en-US" sz="1800" dirty="0"/>
            </a:br>
            <a:endParaRPr lang="en-US" sz="1800" dirty="0"/>
          </a:p>
        </p:txBody>
      </p:sp>
    </p:spTree>
    <p:extLst>
      <p:ext uri="{BB962C8B-B14F-4D97-AF65-F5344CB8AC3E}">
        <p14:creationId xmlns:p14="http://schemas.microsoft.com/office/powerpoint/2010/main" val="148788735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50345"/>
            <a:ext cx="9144000" cy="5793673"/>
          </a:xfrm>
        </p:spPr>
        <p:txBody>
          <a:bodyPr anchor="t">
            <a:noAutofit/>
          </a:bodyPr>
          <a:lstStyle/>
          <a:p>
            <a:pPr lvl="0" algn="l"/>
            <a:r>
              <a:rPr lang="en-US" sz="2000" b="1" dirty="0" smtClean="0"/>
              <a:t>7) Aggressive </a:t>
            </a:r>
            <a:r>
              <a:rPr lang="en-US" sz="2000" b="1" dirty="0"/>
              <a:t>driving, harassment, and distracted driving </a:t>
            </a:r>
            <a:r>
              <a:rPr lang="en-US" sz="2000" b="1" dirty="0" smtClean="0"/>
              <a:t>laws</a:t>
            </a:r>
            <a:br>
              <a:rPr lang="en-US" sz="2000" b="1" dirty="0" smtClean="0"/>
            </a:br>
            <a:r>
              <a:rPr lang="en-US" sz="2000" dirty="0" smtClean="0"/>
              <a:t>	</a:t>
            </a:r>
            <a:r>
              <a:rPr lang="en-US" sz="1800" b="1" i="1" dirty="0" smtClean="0"/>
              <a:t>Action</a:t>
            </a:r>
            <a:r>
              <a:rPr lang="en-US" sz="1800" b="1" i="1" dirty="0"/>
              <a:t>:</a:t>
            </a:r>
            <a:r>
              <a:rPr lang="en-US" sz="1800" dirty="0"/>
              <a:t> The committee tabled this issue until the November meeting at which point the </a:t>
            </a:r>
            <a:r>
              <a:rPr lang="en-US" sz="1800" dirty="0" smtClean="0"/>
              <a:t>	committee </a:t>
            </a:r>
            <a:r>
              <a:rPr lang="en-US" sz="1800" dirty="0"/>
              <a:t>will decide if there should be any formal action</a:t>
            </a:r>
            <a:br>
              <a:rPr lang="en-US" sz="1800" dirty="0"/>
            </a:br>
            <a:r>
              <a:rPr lang="en-US" sz="2000" dirty="0"/>
              <a:t> </a:t>
            </a:r>
            <a:br>
              <a:rPr lang="en-US" sz="2000" dirty="0"/>
            </a:br>
            <a:r>
              <a:rPr lang="en-US" sz="2000" b="1" dirty="0" smtClean="0"/>
              <a:t>8) Vulnerable </a:t>
            </a:r>
            <a:r>
              <a:rPr lang="en-US" sz="2000" b="1" dirty="0"/>
              <a:t>road user </a:t>
            </a:r>
            <a:r>
              <a:rPr lang="en-US" sz="2000" b="1" dirty="0" smtClean="0"/>
              <a:t>protection</a:t>
            </a:r>
            <a:br>
              <a:rPr lang="en-US" sz="2000" b="1" dirty="0" smtClean="0"/>
            </a:br>
            <a:r>
              <a:rPr lang="en-US" sz="2000" dirty="0" smtClean="0"/>
              <a:t>	</a:t>
            </a:r>
            <a:r>
              <a:rPr lang="en-US" sz="1800" b="1" i="1" dirty="0" smtClean="0"/>
              <a:t>Action</a:t>
            </a:r>
            <a:r>
              <a:rPr lang="en-US" sz="1800" b="1" i="1" dirty="0"/>
              <a:t>:</a:t>
            </a:r>
            <a:r>
              <a:rPr lang="en-US" sz="1800" dirty="0"/>
              <a:t> During the October 6 meeting, the committee tabled action on vulnerable user </a:t>
            </a:r>
            <a:r>
              <a:rPr lang="en-US" sz="1800" dirty="0" smtClean="0"/>
              <a:t>	protections </a:t>
            </a:r>
            <a:r>
              <a:rPr lang="en-US" sz="1800" dirty="0"/>
              <a:t>and aggressive driving/distracted driving/harassment until the November </a:t>
            </a:r>
            <a:r>
              <a:rPr lang="en-US" sz="1800" dirty="0" smtClean="0"/>
              <a:t>	meeting </a:t>
            </a:r>
            <a:r>
              <a:rPr lang="en-US" sz="1800" dirty="0"/>
              <a:t>at which point the committee will decide if there should be any formal action </a:t>
            </a:r>
            <a:r>
              <a:rPr lang="en-US" sz="1800" dirty="0" smtClean="0"/>
              <a:t>	taken</a:t>
            </a:r>
            <a:r>
              <a:rPr lang="en-US" sz="1800" dirty="0"/>
              <a:t>.  </a:t>
            </a:r>
            <a:r>
              <a:rPr lang="en-US" sz="2000" dirty="0"/>
              <a:t/>
            </a:r>
            <a:br>
              <a:rPr lang="en-US" sz="2000" dirty="0"/>
            </a:br>
            <a:r>
              <a:rPr lang="en-US" sz="2000" dirty="0"/>
              <a:t> </a:t>
            </a:r>
            <a:br>
              <a:rPr lang="en-US" sz="2000" dirty="0"/>
            </a:br>
            <a:r>
              <a:rPr lang="en-US" sz="2000" b="1" dirty="0" smtClean="0"/>
              <a:t>9) Formal </a:t>
            </a:r>
            <a:r>
              <a:rPr lang="en-US" sz="2000" b="1" dirty="0"/>
              <a:t>group event permitting and regulations </a:t>
            </a:r>
            <a:r>
              <a:rPr lang="en-US" sz="2000" b="1" dirty="0" smtClean="0"/>
              <a:t/>
            </a:r>
            <a:br>
              <a:rPr lang="en-US" sz="2000" b="1" dirty="0" smtClean="0"/>
            </a:br>
            <a:r>
              <a:rPr lang="en-US" sz="2000" dirty="0" smtClean="0"/>
              <a:t>	</a:t>
            </a:r>
            <a:r>
              <a:rPr lang="en-US" sz="1800" b="1" i="1" dirty="0" smtClean="0"/>
              <a:t>Action</a:t>
            </a:r>
            <a:r>
              <a:rPr lang="en-US" sz="1800" b="1" dirty="0"/>
              <a:t>: </a:t>
            </a:r>
            <a:r>
              <a:rPr lang="en-US" sz="1800" dirty="0"/>
              <a:t>The</a:t>
            </a:r>
            <a:r>
              <a:rPr lang="en-US" sz="1800" b="1" dirty="0"/>
              <a:t> </a:t>
            </a:r>
            <a:r>
              <a:rPr lang="en-US" sz="1800" dirty="0"/>
              <a:t>committee voted to recommend that NCDOT review their permit and </a:t>
            </a:r>
            <a:r>
              <a:rPr lang="en-US" sz="1800" dirty="0" smtClean="0"/>
              <a:t>	management </a:t>
            </a:r>
            <a:r>
              <a:rPr lang="en-US" sz="1800" dirty="0"/>
              <a:t>process for road closures for events to reduce the impacts on local </a:t>
            </a:r>
            <a:r>
              <a:rPr lang="en-US" sz="1800" dirty="0" smtClean="0"/>
              <a:t>	residents </a:t>
            </a:r>
            <a:r>
              <a:rPr lang="en-US" sz="1800" dirty="0"/>
              <a:t>and businesses. </a:t>
            </a:r>
          </a:p>
        </p:txBody>
      </p:sp>
    </p:spTree>
    <p:extLst>
      <p:ext uri="{BB962C8B-B14F-4D97-AF65-F5344CB8AC3E}">
        <p14:creationId xmlns:p14="http://schemas.microsoft.com/office/powerpoint/2010/main" val="51577602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99</Words>
  <Application>Microsoft Macintosh PowerPoint</Application>
  <PresentationFormat>Custom</PresentationFormat>
  <Paragraphs>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(1) How faster-moving vehicles may safely overtake bicycles on roadways where sight distance may be inhibited  Action: The committee voted to carry forward draft language regarding passing  bicyclists over the double yellow center line. That language was proposed as an  amendment to existing law.    § 20-150.  Limitations on privilege of overtaking and passing.   (e1) Defense. -  It shall be a defense to a violation of sub-section (e) of this           section if the operator of a motor vehicle shows all of the following:    (1) Is overtaking and passing a bicycle or bicycles as defined by 20-171.1          proceeding in the same direction,    (2) Is in compliance with subsections (a), (b), (c), and (d) of this section.   (3) Provides a minimum of 4’ or completely enters the left lane.   (4) And the operators of bicycles that will be passed has not provided signal         of their intention to perform a left turn.   (5) And did not interfere with the bicycle(s) being passed </vt:lpstr>
      <vt:lpstr>(2) Whether bicyclists on a roadway should be required to ride single file or allowed to ride two or more abreast.   Action: The committee tabled the issue of riding two abreast and formed a work group  to further discuss the conditions under which cyclists may ride two abreast.     (3) Whether bicyclists should be required to carry a form of identification  Action: The committee voted not to carry forward the requirement of cyclists carrying  identification.  </vt:lpstr>
      <vt:lpstr>1) Visibility (clothing or other reflective gear) and lighting requirements  Action: The committee voted to carry forward language that specifies a requirement for  either a rear light or clothing/vest that is sufficiently reflective.    2) Options for hand signals for turning   Action:  The committee voted to carry forward language adding “or right hand” to  existing laws to allow cyclists to signal a right turn with their right arm.   3) 2-foot or other passing distance requirements  Action: The committee passed a motion that action on the issue of safe passing  distance be delayed or deferred, noting in the report that safe passing distance was  something the committee looked at, but had no specific recommendations or action for  changes..  </vt:lpstr>
      <vt:lpstr>4) Operating position in roadway   Action: The committee discussed this in context of other issues (such as riding abreast  and informal group rides). The issue may be addressed as part of other issues tabled for  the November discussion.    5) Informal group ride impacts on rural roadway use and driveway egress  Action: The committee passed a motion that the report include a draft form resolution  for the Legislature stating a directive to NCDOT to develop an educational and safety  initiative and an outreach strategy around “these issues” and for the required  resources, to be identified, for the program to be carried out. “These  issues” would  include informal group rides.    6) Use of headphones or texting while cycling  Action: The committee passed a motion recommending to the NCDOT, as part of their  educational outreach strategies that they focus on efforts to inform all users of the  transportation system about the elements of distracted driving, especially  operating a vehicle when the user has on headphones. This includes the use of  headphones while operating a bicycle on a state-owned roadway or on municipal trails.  </vt:lpstr>
      <vt:lpstr>7) Aggressive driving, harassment, and distracted driving laws  Action: The committee tabled this issue until the November meeting at which point the  committee will decide if there should be any formal action   8) Vulnerable road user protection  Action: During the October 6 meeting, the committee tabled action on vulnerable user  protections and aggressive driving/distracted driving/harassment until the November  meeting at which point the committee will decide if there should be any formal action  taken.     9) Formal group event permitting and regulations   Action: The committee voted to recommend that NCDOT review their permit and  management process for road closures for events to reduce the impacts on local  residents and businesses.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How faster-moving vehicles may safely overtake bicycles on roadways where sight distance may be inhibited  Action: The committee passed a motion for carrying forward draft language regarding passing bicyclists over the double yellow center line. That language was proposed as an amendment to existing law. The motion carried with once dissention.  § 20-150.  Limitations on privilege of overtaking and passing.  (e1) Defense. -  It shall be a defense to a violation of sub-section (e) of this section if the  operator of a motor vehicle shows all of the following:   (1) Is overtaking and passing a bicycle or bicycles as defined by 20-171.1  proceeding in  the same direction,   (2) Is in compliance with subsections (a), (b), (c), and (d) of this section.  (3) Provides a minimum of 4’ or completely enters the left lane.  (4) And the operators of bicycles that will be passed has not provided signal of their  intention to perform a left turn.  (5) And did not interfere with the bicycle(s) being passed</dc:title>
  <dc:creator>Garold Smith</dc:creator>
  <cp:lastModifiedBy>Lisa Riegel</cp:lastModifiedBy>
  <cp:revision>12</cp:revision>
  <dcterms:created xsi:type="dcterms:W3CDTF">2015-11-17T19:19:47Z</dcterms:created>
  <dcterms:modified xsi:type="dcterms:W3CDTF">2015-11-19T20:53:26Z</dcterms:modified>
</cp:coreProperties>
</file>